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632" autoAdjust="0"/>
    <p:restoredTop sz="97429" autoAdjust="0"/>
  </p:normalViewPr>
  <p:slideViewPr>
    <p:cSldViewPr snapToGrid="0">
      <p:cViewPr>
        <p:scale>
          <a:sx n="76" d="100"/>
          <a:sy n="76" d="100"/>
        </p:scale>
        <p:origin x="-580" y="-1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02"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703"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704"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705"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06"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707"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197674375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1" name="Group 6"/>
          <p:cNvGrpSpPr/>
          <p:nvPr/>
        </p:nvGrpSpPr>
        <p:grpSpPr>
          <a:xfrm>
            <a:off x="-16934" y="0"/>
            <a:ext cx="12231160" cy="6856214"/>
            <a:chOff x="-16934" y="0"/>
            <a:chExt cx="12231160" cy="6856214"/>
          </a:xfrm>
        </p:grpSpPr>
        <p:pic>
          <p:nvPicPr>
            <p:cNvPr id="2097155" name="Picture 15" descr="HD-PanelTitleR1.png"/>
            <p:cNvPicPr>
              <a:picLocks noChangeAspect="1"/>
            </p:cNvPicPr>
            <p:nvPr/>
          </p:nvPicPr>
          <p:blipFill>
            <a:blip r:embed="rId2"/>
            <a:stretch>
              <a:fillRect/>
            </a:stretch>
          </p:blipFill>
          <p:spPr>
            <a:xfrm>
              <a:off x="0" y="0"/>
              <a:ext cx="12188825" cy="6856214"/>
            </a:xfrm>
            <a:prstGeom prst="rect">
              <a:avLst/>
            </a:prstGeom>
          </p:spPr>
        </p:pic>
        <p:sp>
          <p:nvSpPr>
            <p:cNvPr id="104867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2097156" name="Picture 16" descr="HDRibbonTitle-UniformTrim.png"/>
            <p:cNvPicPr>
              <a:picLocks noChangeAspect="1"/>
            </p:cNvPicPr>
            <p:nvPr/>
          </p:nvPicPr>
          <p:blipFill rotWithShape="1">
            <a:blip r:embed="rId3"/>
            <a:srcRect/>
            <a:stretch>
              <a:fillRect/>
            </a:stretch>
          </p:blipFill>
          <p:spPr>
            <a:xfrm>
              <a:off x="-16934" y="3147609"/>
              <a:ext cx="2478024" cy="612648"/>
            </a:xfrm>
            <a:prstGeom prst="rect">
              <a:avLst/>
            </a:prstGeom>
          </p:spPr>
        </p:pic>
        <p:pic>
          <p:nvPicPr>
            <p:cNvPr id="2097157" name="Picture 19" descr="HDRibbonTitle-UniformTrim.png"/>
            <p:cNvPicPr>
              <a:picLocks noChangeAspect="1"/>
            </p:cNvPicPr>
            <p:nvPr/>
          </p:nvPicPr>
          <p:blipFill rotWithShape="1">
            <a:blip r:embed="rId3"/>
            <a:srcRect/>
            <a:stretch>
              <a:fillRect/>
            </a:stretch>
          </p:blipFill>
          <p:spPr>
            <a:xfrm>
              <a:off x="9736202" y="3147609"/>
              <a:ext cx="2478024" cy="612648"/>
            </a:xfrm>
            <a:prstGeom prst="rect">
              <a:avLst/>
            </a:prstGeom>
          </p:spPr>
        </p:pic>
      </p:grpSp>
      <p:sp>
        <p:nvSpPr>
          <p:cNvPr id="1048677"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1048678"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48679"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t>3/9/2020</a:t>
            </a:fld>
            <a:endParaRPr lang="en-US" dirty="0"/>
          </a:p>
        </p:txBody>
      </p:sp>
      <p:sp>
        <p:nvSpPr>
          <p:cNvPr id="1048680" name="Footer Placeholder 4"/>
          <p:cNvSpPr>
            <a:spLocks noGrp="1"/>
          </p:cNvSpPr>
          <p:nvPr>
            <p:ph type="ftr" sz="quarter" idx="11"/>
          </p:nvPr>
        </p:nvSpPr>
        <p:spPr>
          <a:xfrm>
            <a:off x="2692397" y="5037663"/>
            <a:ext cx="5214635" cy="279400"/>
          </a:xfrm>
        </p:spPr>
        <p:txBody>
          <a:bodyPr/>
          <a:lstStyle/>
          <a:p>
            <a:endParaRPr lang="en-US" dirty="0"/>
          </a:p>
        </p:txBody>
      </p:sp>
      <p:sp>
        <p:nvSpPr>
          <p:cNvPr id="1048681"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t>‹#›</a:t>
            </a:fld>
            <a:endParaRPr lang="en-US" dirty="0"/>
          </a:p>
        </p:txBody>
      </p:sp>
      <p:cxnSp>
        <p:nvCxnSpPr>
          <p:cNvPr id="3145739" name="Straight Connector 14"/>
          <p:cNvCxnSpPr>
            <a:cxnSpLocks/>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3145729" name="Straight Connector 6"/>
          <p:cNvCxnSpPr>
            <a:cxnSpLocks/>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1048588" name="Title 1"/>
          <p:cNvSpPr>
            <a:spLocks noGrp="1"/>
          </p:cNvSpPr>
          <p:nvPr>
            <p:ph type="title"/>
          </p:nvPr>
        </p:nvSpPr>
        <p:spPr/>
        <p:txBody>
          <a:bodyPr/>
          <a:lstStyle/>
          <a:p>
            <a:r>
              <a:rPr lang="en-US" smtClean="0"/>
              <a:t>Click to edit Master title style</a:t>
            </a:r>
            <a:endParaRPr lang="en-US" dirty="0"/>
          </a:p>
        </p:txBody>
      </p:sp>
      <p:sp>
        <p:nvSpPr>
          <p:cNvPr id="1048589"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590" name="Date Placeholder 3"/>
          <p:cNvSpPr>
            <a:spLocks noGrp="1"/>
          </p:cNvSpPr>
          <p:nvPr>
            <p:ph type="dt" sz="half" idx="10"/>
          </p:nvPr>
        </p:nvSpPr>
        <p:spPr/>
        <p:txBody>
          <a:bodyPr/>
          <a:lstStyle/>
          <a:p>
            <a:fld id="{52647F38-B617-4D2F-AE0A-013F0C4D2C57}" type="datetimeFigureOut">
              <a:rPr lang="en-US" dirty="0"/>
              <a:t>3/9/2020</a:t>
            </a:fld>
            <a:endParaRPr lang="en-US" dirty="0"/>
          </a:p>
        </p:txBody>
      </p:sp>
      <p:sp>
        <p:nvSpPr>
          <p:cNvPr id="1048591" name="Footer Placeholder 4"/>
          <p:cNvSpPr>
            <a:spLocks noGrp="1"/>
          </p:cNvSpPr>
          <p:nvPr>
            <p:ph type="ftr" sz="quarter" idx="11"/>
          </p:nvPr>
        </p:nvSpPr>
        <p:spPr/>
        <p:txBody>
          <a:bodyPr/>
          <a:lstStyle/>
          <a:p>
            <a:endParaRPr lang="en-US" dirty="0"/>
          </a:p>
        </p:txBody>
      </p:sp>
      <p:sp>
        <p:nvSpPr>
          <p:cNvPr id="1048592"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59"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1048660"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61"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62" name="Footer Placeholder 4"/>
          <p:cNvSpPr>
            <a:spLocks noGrp="1"/>
          </p:cNvSpPr>
          <p:nvPr>
            <p:ph type="ftr" sz="quarter" idx="11"/>
          </p:nvPr>
        </p:nvSpPr>
        <p:spPr/>
        <p:txBody>
          <a:bodyPr/>
          <a:lstStyle/>
          <a:p>
            <a:endParaRPr lang="en-US" dirty="0"/>
          </a:p>
        </p:txBody>
      </p:sp>
      <p:sp>
        <p:nvSpPr>
          <p:cNvPr id="1048663"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6" name="Straight Connector 15"/>
          <p:cNvCxnSpPr>
            <a:cxnSpLocks/>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3145738" name="Straight Connector 7"/>
          <p:cNvCxnSpPr>
            <a:cxnSpLocks/>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1048670" name="Title 1"/>
          <p:cNvSpPr>
            <a:spLocks noGrp="1"/>
          </p:cNvSpPr>
          <p:nvPr>
            <p:ph type="title"/>
          </p:nvPr>
        </p:nvSpPr>
        <p:spPr/>
        <p:txBody>
          <a:bodyPr/>
          <a:lstStyle/>
          <a:p>
            <a:r>
              <a:rPr lang="en-US" smtClean="0"/>
              <a:t>Click to edit Master title style</a:t>
            </a:r>
            <a:endParaRPr lang="en-US" dirty="0"/>
          </a:p>
        </p:txBody>
      </p:sp>
      <p:sp>
        <p:nvSpPr>
          <p:cNvPr id="1048671"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72"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73" name="Date Placeholder 4"/>
          <p:cNvSpPr>
            <a:spLocks noGrp="1"/>
          </p:cNvSpPr>
          <p:nvPr>
            <p:ph type="dt" sz="half" idx="10"/>
          </p:nvPr>
        </p:nvSpPr>
        <p:spPr/>
        <p:txBody>
          <a:bodyPr/>
          <a:lstStyle/>
          <a:p>
            <a:fld id="{05BFA754-D5C3-4E66-96A6-867B257F58DC}" type="datetimeFigureOut">
              <a:rPr lang="en-US" dirty="0"/>
              <a:t>3/9/2020</a:t>
            </a:fld>
            <a:endParaRPr lang="en-US" dirty="0"/>
          </a:p>
        </p:txBody>
      </p:sp>
      <p:sp>
        <p:nvSpPr>
          <p:cNvPr id="1048674" name="Footer Placeholder 5"/>
          <p:cNvSpPr>
            <a:spLocks noGrp="1"/>
          </p:cNvSpPr>
          <p:nvPr>
            <p:ph type="ftr" sz="quarter" idx="11"/>
          </p:nvPr>
        </p:nvSpPr>
        <p:spPr/>
        <p:txBody>
          <a:bodyPr/>
          <a:lstStyle/>
          <a:p>
            <a:endParaRPr lang="en-US" dirty="0"/>
          </a:p>
        </p:txBody>
      </p:sp>
      <p:sp>
        <p:nvSpPr>
          <p:cNvPr id="1048675"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25" name="Title 1"/>
          <p:cNvSpPr>
            <a:spLocks noGrp="1"/>
          </p:cNvSpPr>
          <p:nvPr>
            <p:ph type="title"/>
          </p:nvPr>
        </p:nvSpPr>
        <p:spPr/>
        <p:txBody>
          <a:bodyPr/>
          <a:lstStyle/>
          <a:p>
            <a:r>
              <a:rPr lang="en-US" smtClean="0"/>
              <a:t>Click to edit Master title style</a:t>
            </a:r>
            <a:endParaRPr lang="en-US" dirty="0"/>
          </a:p>
        </p:txBody>
      </p:sp>
      <p:sp>
        <p:nvSpPr>
          <p:cNvPr id="1048626"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27"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28"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29"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30" name="Date Placeholder 6"/>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31" name="Footer Placeholder 7"/>
          <p:cNvSpPr>
            <a:spLocks noGrp="1"/>
          </p:cNvSpPr>
          <p:nvPr>
            <p:ph type="ftr" sz="quarter" idx="11"/>
          </p:nvPr>
        </p:nvSpPr>
        <p:spPr/>
        <p:txBody>
          <a:bodyPr/>
          <a:lstStyle/>
          <a:p>
            <a:endParaRPr lang="en-US" dirty="0"/>
          </a:p>
        </p:txBody>
      </p:sp>
      <p:sp>
        <p:nvSpPr>
          <p:cNvPr id="1048632" name="Slide Number Placeholder 8"/>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2" name="Straight Connector 17"/>
          <p:cNvCxnSpPr>
            <a:cxnSpLocks/>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582" name="Title 1"/>
          <p:cNvSpPr>
            <a:spLocks noGrp="1"/>
          </p:cNvSpPr>
          <p:nvPr>
            <p:ph type="title"/>
          </p:nvPr>
        </p:nvSpPr>
        <p:spPr/>
        <p:txBody>
          <a:bodyPr/>
          <a:lstStyle/>
          <a:p>
            <a:r>
              <a:rPr lang="en-US" smtClean="0"/>
              <a:t>Click to edit Master title style</a:t>
            </a:r>
            <a:endParaRPr lang="en-US" dirty="0"/>
          </a:p>
        </p:txBody>
      </p:sp>
      <p:sp>
        <p:nvSpPr>
          <p:cNvPr id="1048583" name="Date Placeholder 2"/>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584" name="Footer Placeholder 3"/>
          <p:cNvSpPr>
            <a:spLocks noGrp="1"/>
          </p:cNvSpPr>
          <p:nvPr>
            <p:ph type="ftr" sz="quarter" idx="11"/>
          </p:nvPr>
        </p:nvSpPr>
        <p:spPr/>
        <p:txBody>
          <a:bodyPr/>
          <a:lstStyle/>
          <a:p>
            <a:endParaRPr lang="en-US" dirty="0"/>
          </a:p>
        </p:txBody>
      </p:sp>
      <p:sp>
        <p:nvSpPr>
          <p:cNvPr id="1048585" name="Slide Number Placeholder 4"/>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28" name="Straight Connector 13"/>
          <p:cNvCxnSpPr>
            <a:cxnSpLocks/>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51" name="Date Placeholder 1"/>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52" name="Footer Placeholder 2"/>
          <p:cNvSpPr>
            <a:spLocks noGrp="1"/>
          </p:cNvSpPr>
          <p:nvPr>
            <p:ph type="ftr" sz="quarter" idx="11"/>
          </p:nvPr>
        </p:nvSpPr>
        <p:spPr/>
        <p:txBody>
          <a:bodyPr/>
          <a:lstStyle/>
          <a:p>
            <a:endParaRPr lang="en-US" dirty="0"/>
          </a:p>
        </p:txBody>
      </p:sp>
      <p:sp>
        <p:nvSpPr>
          <p:cNvPr id="1048653" name="Slide Number Placeholder 3"/>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64"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1048665"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66"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67" name="Date Placeholder 4"/>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68" name="Footer Placeholder 5"/>
          <p:cNvSpPr>
            <a:spLocks noGrp="1"/>
          </p:cNvSpPr>
          <p:nvPr>
            <p:ph type="ftr" sz="quarter" idx="11"/>
          </p:nvPr>
        </p:nvSpPr>
        <p:spPr/>
        <p:txBody>
          <a:bodyPr/>
          <a:lstStyle/>
          <a:p>
            <a:endParaRPr lang="en-US" dirty="0"/>
          </a:p>
        </p:txBody>
      </p:sp>
      <p:sp>
        <p:nvSpPr>
          <p:cNvPr id="1048669" name="Slide Number Placeholder 6"/>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7" name="Straight Connector 15"/>
          <p:cNvCxnSpPr>
            <a:cxnSpLocks/>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8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048683"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04868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85" name="Date Placeholder 4"/>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86" name="Footer Placeholder 5"/>
          <p:cNvSpPr>
            <a:spLocks noGrp="1"/>
          </p:cNvSpPr>
          <p:nvPr>
            <p:ph type="ftr" sz="quarter" idx="11"/>
          </p:nvPr>
        </p:nvSpPr>
        <p:spPr/>
        <p:txBody>
          <a:bodyPr/>
          <a:lstStyle/>
          <a:p>
            <a:endParaRPr lang="en-US" dirty="0"/>
          </a:p>
        </p:txBody>
      </p:sp>
      <p:sp>
        <p:nvSpPr>
          <p:cNvPr id="1048687" name="Slide Number Placeholder 6"/>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1048696"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1048697"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048698"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99" name="Date Placeholder 4"/>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700" name="Footer Placeholder 5"/>
          <p:cNvSpPr>
            <a:spLocks noGrp="1"/>
          </p:cNvSpPr>
          <p:nvPr>
            <p:ph type="ftr" sz="quarter" idx="11"/>
          </p:nvPr>
        </p:nvSpPr>
        <p:spPr/>
        <p:txBody>
          <a:bodyPr/>
          <a:lstStyle/>
          <a:p>
            <a:endParaRPr lang="en-US" dirty="0"/>
          </a:p>
        </p:txBody>
      </p:sp>
      <p:sp>
        <p:nvSpPr>
          <p:cNvPr id="1048701" name="Slide Number Placeholder 6"/>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1048646"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1048647"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48"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49" name="Footer Placeholder 4"/>
          <p:cNvSpPr>
            <a:spLocks noGrp="1"/>
          </p:cNvSpPr>
          <p:nvPr>
            <p:ph type="ftr" sz="quarter" idx="11"/>
          </p:nvPr>
        </p:nvSpPr>
        <p:spPr/>
        <p:txBody>
          <a:bodyPr/>
          <a:lstStyle/>
          <a:p>
            <a:endParaRPr lang="en-US" dirty="0"/>
          </a:p>
        </p:txBody>
      </p:sp>
      <p:sp>
        <p:nvSpPr>
          <p:cNvPr id="1048650"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5" name="Straight Connector 14"/>
          <p:cNvCxnSpPr>
            <a:cxnSpLocks/>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048638"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48639"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lvl2pPr>
            <a:lvl3pPr marL="914400" indent="0">
              <a:buFontTx/>
              <a:buNone/>
            </a:lvl3pPr>
            <a:lvl4pPr marL="1371600" indent="0">
              <a:buFontTx/>
              <a:buNone/>
            </a:lvl4pPr>
            <a:lvl5pPr marL="1828800" indent="0">
              <a:buFontTx/>
              <a:buNone/>
            </a:lvl5pPr>
          </a:lstStyle>
          <a:p>
            <a:pPr lvl="0"/>
            <a:r>
              <a:rPr lang="en-US" smtClean="0"/>
              <a:t>Click to edit Master text styles</a:t>
            </a:r>
          </a:p>
        </p:txBody>
      </p:sp>
      <p:sp>
        <p:nvSpPr>
          <p:cNvPr id="1048640"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41"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42" name="Footer Placeholder 4"/>
          <p:cNvSpPr>
            <a:spLocks noGrp="1"/>
          </p:cNvSpPr>
          <p:nvPr>
            <p:ph type="ftr" sz="quarter" idx="11"/>
          </p:nvPr>
        </p:nvSpPr>
        <p:spPr/>
        <p:txBody>
          <a:bodyPr/>
          <a:lstStyle/>
          <a:p>
            <a:endParaRPr lang="en-US" dirty="0"/>
          </a:p>
        </p:txBody>
      </p:sp>
      <p:sp>
        <p:nvSpPr>
          <p:cNvPr id="1048643"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
        <p:nvSpPr>
          <p:cNvPr id="104864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04864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3145734" name="Straight Connector 18"/>
          <p:cNvCxnSpPr>
            <a:cxnSpLocks/>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1048654"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1048655"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56"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57" name="Footer Placeholder 4"/>
          <p:cNvSpPr>
            <a:spLocks noGrp="1"/>
          </p:cNvSpPr>
          <p:nvPr>
            <p:ph type="ftr" sz="quarter" idx="11"/>
          </p:nvPr>
        </p:nvSpPr>
        <p:spPr/>
        <p:txBody>
          <a:bodyPr/>
          <a:lstStyle/>
          <a:p>
            <a:endParaRPr lang="en-US" dirty="0"/>
          </a:p>
        </p:txBody>
      </p:sp>
      <p:sp>
        <p:nvSpPr>
          <p:cNvPr id="1048658"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048688"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48689"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90"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91"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92" name="Footer Placeholder 4"/>
          <p:cNvSpPr>
            <a:spLocks noGrp="1"/>
          </p:cNvSpPr>
          <p:nvPr>
            <p:ph type="ftr" sz="quarter" idx="11"/>
          </p:nvPr>
        </p:nvSpPr>
        <p:spPr/>
        <p:txBody>
          <a:bodyPr/>
          <a:lstStyle/>
          <a:p>
            <a:endParaRPr lang="en-US" dirty="0"/>
          </a:p>
        </p:txBody>
      </p:sp>
      <p:sp>
        <p:nvSpPr>
          <p:cNvPr id="1048693"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
        <p:nvSpPr>
          <p:cNvPr id="1048694"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048695"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3145740" name="Straight Connector 25"/>
          <p:cNvCxnSpPr>
            <a:cxnSpLocks/>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1048614"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48615"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16"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17"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18" name="Footer Placeholder 4"/>
          <p:cNvSpPr>
            <a:spLocks noGrp="1"/>
          </p:cNvSpPr>
          <p:nvPr>
            <p:ph type="ftr" sz="quarter" idx="11"/>
          </p:nvPr>
        </p:nvSpPr>
        <p:spPr/>
        <p:txBody>
          <a:bodyPr/>
          <a:lstStyle/>
          <a:p>
            <a:endParaRPr lang="en-US" dirty="0"/>
          </a:p>
        </p:txBody>
      </p:sp>
      <p:sp>
        <p:nvSpPr>
          <p:cNvPr id="1048619"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0" name="Straight Connector 14"/>
          <p:cNvCxnSpPr>
            <a:cxnSpLocks/>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33" name="Title 1"/>
          <p:cNvSpPr>
            <a:spLocks noGrp="1"/>
          </p:cNvSpPr>
          <p:nvPr>
            <p:ph type="title"/>
          </p:nvPr>
        </p:nvSpPr>
        <p:spPr/>
        <p:txBody>
          <a:bodyPr/>
          <a:lstStyle>
            <a:lvl1pPr algn="ctr"/>
          </a:lstStyle>
          <a:p>
            <a:r>
              <a:rPr lang="en-US" smtClean="0"/>
              <a:t>Click to edit Master title style</a:t>
            </a:r>
            <a:endParaRPr lang="en-US" dirty="0"/>
          </a:p>
        </p:txBody>
      </p:sp>
      <p:sp>
        <p:nvSpPr>
          <p:cNvPr id="1048634"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35"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36" name="Footer Placeholder 4"/>
          <p:cNvSpPr>
            <a:spLocks noGrp="1"/>
          </p:cNvSpPr>
          <p:nvPr>
            <p:ph type="ftr" sz="quarter" idx="11"/>
          </p:nvPr>
        </p:nvSpPr>
        <p:spPr/>
        <p:txBody>
          <a:bodyPr/>
          <a:lstStyle/>
          <a:p>
            <a:endParaRPr lang="en-US" dirty="0"/>
          </a:p>
        </p:txBody>
      </p:sp>
      <p:sp>
        <p:nvSpPr>
          <p:cNvPr id="1048637"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3" name="Straight Connector 13"/>
          <p:cNvCxnSpPr>
            <a:cxnSpLocks/>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20"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1048621"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22" name="Date Placeholder 3"/>
          <p:cNvSpPr>
            <a:spLocks noGrp="1"/>
          </p:cNvSpPr>
          <p:nvPr>
            <p:ph type="dt" sz="half" idx="10"/>
          </p:nvPr>
        </p:nvSpPr>
        <p:spPr/>
        <p:txBody>
          <a:bodyPr/>
          <a:lstStyle/>
          <a:p>
            <a:fld id="{B61BEF0D-F0BB-DE4B-95CE-6DB70DBA9567}" type="datetimeFigureOut">
              <a:rPr lang="en-US" dirty="0"/>
              <a:t>3/9/2020</a:t>
            </a:fld>
            <a:endParaRPr lang="en-US" dirty="0"/>
          </a:p>
        </p:txBody>
      </p:sp>
      <p:sp>
        <p:nvSpPr>
          <p:cNvPr id="1048623" name="Footer Placeholder 4"/>
          <p:cNvSpPr>
            <a:spLocks noGrp="1"/>
          </p:cNvSpPr>
          <p:nvPr>
            <p:ph type="ftr" sz="quarter" idx="11"/>
          </p:nvPr>
        </p:nvSpPr>
        <p:spPr/>
        <p:txBody>
          <a:bodyPr/>
          <a:lstStyle/>
          <a:p>
            <a:endParaRPr lang="en-US" dirty="0"/>
          </a:p>
        </p:txBody>
      </p:sp>
      <p:sp>
        <p:nvSpPr>
          <p:cNvPr id="1048624"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cxnSp>
        <p:nvCxnSpPr>
          <p:cNvPr id="3145731" name="Straight Connector 13"/>
          <p:cNvCxnSpPr>
            <a:cxnSpLocks/>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16" name="Group 6"/>
          <p:cNvGrpSpPr/>
          <p:nvPr/>
        </p:nvGrpSpPr>
        <p:grpSpPr>
          <a:xfrm>
            <a:off x="-15736" y="0"/>
            <a:ext cx="12229962" cy="6856214"/>
            <a:chOff x="-15736" y="0"/>
            <a:chExt cx="12229962" cy="6856214"/>
          </a:xfrm>
        </p:grpSpPr>
        <p:pic>
          <p:nvPicPr>
            <p:cNvPr id="2097152" name="Picture 7" descr="HD-PanelContent.png"/>
            <p:cNvPicPr>
              <a:picLocks noChangeAspect="1"/>
            </p:cNvPicPr>
            <p:nvPr/>
          </p:nvPicPr>
          <p:blipFill>
            <a:blip r:embed="rId19"/>
            <a:stretch>
              <a:fillRect/>
            </a:stretch>
          </p:blipFill>
          <p:spPr>
            <a:xfrm>
              <a:off x="0" y="0"/>
              <a:ext cx="12188825" cy="6856214"/>
            </a:xfrm>
            <a:prstGeom prst="rect">
              <a:avLst/>
            </a:prstGeom>
          </p:spPr>
        </p:pic>
        <p:sp>
          <p:nvSpPr>
            <p:cNvPr id="1048576"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097153" name="Picture 9" descr="HDRibbonContent-UniformTrim.png"/>
            <p:cNvPicPr>
              <a:picLocks noChangeAspect="1"/>
            </p:cNvPicPr>
            <p:nvPr/>
          </p:nvPicPr>
          <p:blipFill rotWithShape="1">
            <a:blip r:embed="rId20"/>
            <a:srcRect/>
            <a:stretch>
              <a:fillRect/>
            </a:stretch>
          </p:blipFill>
          <p:spPr>
            <a:xfrm>
              <a:off x="-15736" y="3153832"/>
              <a:ext cx="777240" cy="606425"/>
            </a:xfrm>
            <a:prstGeom prst="rect">
              <a:avLst/>
            </a:prstGeom>
          </p:spPr>
        </p:pic>
        <p:pic>
          <p:nvPicPr>
            <p:cNvPr id="2097154" name="Picture 10" descr="HDRibbonContent-UniformTrim.png"/>
            <p:cNvPicPr>
              <a:picLocks noChangeAspect="1"/>
            </p:cNvPicPr>
            <p:nvPr/>
          </p:nvPicPr>
          <p:blipFill rotWithShape="1">
            <a:blip r:embed="rId20"/>
            <a:srcRect/>
            <a:stretch>
              <a:fillRect/>
            </a:stretch>
          </p:blipFill>
          <p:spPr>
            <a:xfrm>
              <a:off x="11436986" y="3153832"/>
              <a:ext cx="777240" cy="606425"/>
            </a:xfrm>
            <a:prstGeom prst="rect">
              <a:avLst/>
            </a:prstGeom>
          </p:spPr>
        </p:pic>
      </p:grpSp>
      <p:sp>
        <p:nvSpPr>
          <p:cNvPr id="1048577"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1048578"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579"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t>3/9/2020</a:t>
            </a:fld>
            <a:endParaRPr lang="en-US" dirty="0"/>
          </a:p>
        </p:txBody>
      </p:sp>
      <p:sp>
        <p:nvSpPr>
          <p:cNvPr id="1048580"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1048581"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Title 1"/>
          <p:cNvSpPr>
            <a:spLocks noGrp="1"/>
          </p:cNvSpPr>
          <p:nvPr>
            <p:ph type="title"/>
          </p:nvPr>
        </p:nvSpPr>
        <p:spPr>
          <a:xfrm>
            <a:off x="1295402" y="982132"/>
            <a:ext cx="9601196" cy="5186848"/>
          </a:xfrm>
        </p:spPr>
        <p:txBody>
          <a:bodyPr>
            <a:normAutofit/>
          </a:bodyPr>
          <a:lstStyle/>
          <a:p>
            <a:r>
              <a:rPr lang="en-US" dirty="0" smtClean="0"/>
              <a:t>Internet risks and theft for policy and legal ethics</a:t>
            </a:r>
            <a:br>
              <a:rPr lang="en-US" dirty="0" smtClean="0"/>
            </a:br>
            <a:r>
              <a:rPr lang="en-US" dirty="0" smtClean="0"/>
              <a:t>Name</a:t>
            </a:r>
            <a:br>
              <a:rPr lang="en-US" dirty="0" smtClean="0"/>
            </a:br>
            <a:r>
              <a:rPr lang="en-US" dirty="0" smtClean="0"/>
              <a:t>Institution</a:t>
            </a:r>
            <a:br>
              <a:rPr lang="en-US" dirty="0" smtClean="0"/>
            </a:br>
            <a:r>
              <a:rPr lang="en-US" dirty="0" smtClean="0"/>
              <a:t>Professor</a:t>
            </a:r>
            <a:br>
              <a:rPr lang="en-US" dirty="0" smtClean="0"/>
            </a:br>
            <a:r>
              <a:rPr lang="en-US" dirty="0" smtClean="0"/>
              <a:t>Date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Title 1"/>
          <p:cNvSpPr>
            <a:spLocks noGrp="1"/>
          </p:cNvSpPr>
          <p:nvPr>
            <p:ph type="title"/>
          </p:nvPr>
        </p:nvSpPr>
        <p:spPr/>
        <p:txBody>
          <a:bodyPr/>
          <a:lstStyle/>
          <a:p>
            <a:r>
              <a:rPr lang="en-US" dirty="0" smtClean="0"/>
              <a:t>Internet Risks </a:t>
            </a:r>
            <a:endParaRPr lang="en-US" dirty="0"/>
          </a:p>
        </p:txBody>
      </p:sp>
      <p:sp>
        <p:nvSpPr>
          <p:cNvPr id="1048599" name="Content Placeholder 2"/>
          <p:cNvSpPr>
            <a:spLocks noGrp="1"/>
          </p:cNvSpPr>
          <p:nvPr>
            <p:ph idx="1"/>
          </p:nvPr>
        </p:nvSpPr>
        <p:spPr/>
        <p:txBody>
          <a:bodyPr>
            <a:normAutofit fontScale="95833" lnSpcReduction="10000"/>
          </a:bodyPr>
          <a:lstStyle/>
          <a:p>
            <a:r>
              <a:rPr lang="en-US" dirty="0" smtClean="0"/>
              <a:t>The </a:t>
            </a:r>
            <a:r>
              <a:rPr lang="en-US" dirty="0"/>
              <a:t>internet a lot of information, both harmful and helpful information (Leavitt, 2018). </a:t>
            </a:r>
            <a:endParaRPr lang="en-US" dirty="0" smtClean="0"/>
          </a:p>
          <a:p>
            <a:r>
              <a:rPr lang="en-US" dirty="0" smtClean="0"/>
              <a:t>The </a:t>
            </a:r>
            <a:r>
              <a:rPr lang="en-US" dirty="0"/>
              <a:t>use of the internet </a:t>
            </a:r>
            <a:r>
              <a:rPr lang="en-US" dirty="0" smtClean="0"/>
              <a:t>exposes </a:t>
            </a:r>
            <a:r>
              <a:rPr lang="en-US" dirty="0"/>
              <a:t>individuals to internet risks and internet theft</a:t>
            </a:r>
            <a:r>
              <a:rPr lang="en-US" dirty="0" smtClean="0"/>
              <a:t>.</a:t>
            </a:r>
          </a:p>
          <a:p>
            <a:r>
              <a:rPr lang="en-US" dirty="0" smtClean="0"/>
              <a:t> </a:t>
            </a:r>
            <a:r>
              <a:rPr lang="en-US" dirty="0"/>
              <a:t>Internet risks are the likely negative consequences one is likely to experience as a result of using the internet</a:t>
            </a:r>
            <a:r>
              <a:rPr lang="en-US" dirty="0" smtClean="0"/>
              <a:t>.</a:t>
            </a:r>
          </a:p>
          <a:p>
            <a:r>
              <a:rPr lang="en-US" dirty="0" smtClean="0"/>
              <a:t> </a:t>
            </a:r>
            <a:r>
              <a:rPr lang="en-US" dirty="0"/>
              <a:t>Internet risks include internet theft, which occurs when malware is installed on a person’s personal computer without their knowledge, and it could result in some undesirable changes like changes in financial information.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Title 1"/>
          <p:cNvSpPr>
            <a:spLocks noGrp="1"/>
          </p:cNvSpPr>
          <p:nvPr>
            <p:ph type="title"/>
          </p:nvPr>
        </p:nvSpPr>
        <p:spPr/>
        <p:txBody>
          <a:bodyPr/>
          <a:lstStyle/>
          <a:p>
            <a:r>
              <a:rPr lang="en-US" dirty="0" smtClean="0"/>
              <a:t>Internet Theft</a:t>
            </a:r>
            <a:endParaRPr lang="en-US" dirty="0"/>
          </a:p>
        </p:txBody>
      </p:sp>
      <p:sp>
        <p:nvSpPr>
          <p:cNvPr id="1048601" name="Content Placeholder 2"/>
          <p:cNvSpPr>
            <a:spLocks noGrp="1"/>
          </p:cNvSpPr>
          <p:nvPr>
            <p:ph idx="1"/>
          </p:nvPr>
        </p:nvSpPr>
        <p:spPr/>
        <p:txBody>
          <a:bodyPr>
            <a:normAutofit/>
          </a:bodyPr>
          <a:lstStyle/>
          <a:p>
            <a:pPr>
              <a:buFont typeface="Wingdings" panose="05000000000000000000" pitchFamily="2" charset="2"/>
              <a:buChar char="q"/>
            </a:pPr>
            <a:r>
              <a:rPr lang="en-US" dirty="0" smtClean="0"/>
              <a:t>Internet </a:t>
            </a:r>
            <a:r>
              <a:rPr lang="en-US" dirty="0"/>
              <a:t>risks include internet theft which occurs when malware is installed on a person’s personal computer without their knowledge </a:t>
            </a:r>
            <a:endParaRPr lang="en-US" dirty="0" smtClean="0"/>
          </a:p>
          <a:p>
            <a:pPr>
              <a:buFont typeface="Wingdings" panose="05000000000000000000" pitchFamily="2" charset="2"/>
              <a:buChar char="q"/>
            </a:pPr>
            <a:r>
              <a:rPr lang="en-US" dirty="0"/>
              <a:t>I</a:t>
            </a:r>
            <a:r>
              <a:rPr lang="en-US" dirty="0" smtClean="0"/>
              <a:t>t </a:t>
            </a:r>
            <a:r>
              <a:rPr lang="en-US" dirty="0"/>
              <a:t>could result in some undesirable changes like changes in financial information. </a:t>
            </a:r>
            <a:endParaRPr lang="en-US" dirty="0" smtClean="0"/>
          </a:p>
          <a:p>
            <a:pPr>
              <a:buFont typeface="Wingdings" panose="05000000000000000000" pitchFamily="2" charset="2"/>
              <a:buChar char="q"/>
            </a:pPr>
            <a:r>
              <a:rPr lang="en-US" dirty="0" smtClean="0"/>
              <a:t>Personal </a:t>
            </a:r>
            <a:r>
              <a:rPr lang="en-US" dirty="0"/>
              <a:t>information like passwords, social security numbers, and account numbers could also be stolen as part of internet theft.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Title 1"/>
          <p:cNvSpPr>
            <a:spLocks noGrp="1"/>
          </p:cNvSpPr>
          <p:nvPr>
            <p:ph type="title"/>
          </p:nvPr>
        </p:nvSpPr>
        <p:spPr/>
        <p:txBody>
          <a:bodyPr/>
          <a:lstStyle/>
          <a:p>
            <a:r>
              <a:rPr lang="en-US" dirty="0" smtClean="0"/>
              <a:t>Internet Theft</a:t>
            </a:r>
            <a:endParaRPr lang="en-US" dirty="0"/>
          </a:p>
        </p:txBody>
      </p:sp>
      <p:sp>
        <p:nvSpPr>
          <p:cNvPr id="1048603" name="Content Placeholder 2"/>
          <p:cNvSpPr>
            <a:spLocks noGrp="1"/>
          </p:cNvSpPr>
          <p:nvPr>
            <p:ph idx="1"/>
          </p:nvPr>
        </p:nvSpPr>
        <p:spPr/>
        <p:txBody>
          <a:bodyPr/>
          <a:lstStyle/>
          <a:p>
            <a:pPr>
              <a:buFont typeface="Wingdings" panose="05000000000000000000" pitchFamily="2" charset="2"/>
              <a:buChar char="v"/>
            </a:pPr>
            <a:r>
              <a:rPr lang="en-US" dirty="0"/>
              <a:t>Online fraud is an internet risk that involves an internet user being deceived by fraudsters who have criminal motifs. </a:t>
            </a:r>
            <a:endParaRPr lang="en-US" dirty="0" smtClean="0"/>
          </a:p>
          <a:p>
            <a:pPr>
              <a:buFont typeface="Wingdings" panose="05000000000000000000" pitchFamily="2" charset="2"/>
              <a:buChar char="v"/>
            </a:pPr>
            <a:r>
              <a:rPr lang="en-US" dirty="0" smtClean="0"/>
              <a:t>Leavitt </a:t>
            </a:r>
            <a:r>
              <a:rPr lang="en-US" dirty="0"/>
              <a:t>(2018), reveals that the fraudsters could impersonate businesses or companies and deceive individuals who end up giving the fraudsters the information they need.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Title 1"/>
          <p:cNvSpPr>
            <a:spLocks noGrp="1"/>
          </p:cNvSpPr>
          <p:nvPr>
            <p:ph type="title"/>
          </p:nvPr>
        </p:nvSpPr>
        <p:spPr/>
        <p:txBody>
          <a:bodyPr/>
          <a:lstStyle/>
          <a:p>
            <a:r>
              <a:rPr lang="en-US" dirty="0" smtClean="0"/>
              <a:t>Internet Laws</a:t>
            </a:r>
            <a:endParaRPr lang="en-US" dirty="0"/>
          </a:p>
        </p:txBody>
      </p:sp>
      <p:sp>
        <p:nvSpPr>
          <p:cNvPr id="1048605" name="Content Placeholder 2"/>
          <p:cNvSpPr>
            <a:spLocks noGrp="1"/>
          </p:cNvSpPr>
          <p:nvPr>
            <p:ph idx="1"/>
          </p:nvPr>
        </p:nvSpPr>
        <p:spPr/>
        <p:txBody>
          <a:bodyPr/>
          <a:lstStyle/>
          <a:p>
            <a:pPr>
              <a:buFont typeface="Wingdings" panose="05000000000000000000" pitchFamily="2" charset="2"/>
              <a:buChar char="v"/>
            </a:pPr>
            <a:r>
              <a:rPr lang="en-US" dirty="0"/>
              <a:t>The prevalence of internet risks and internet theft is increasing continuously with new techniques of conducting these undesirable activities being designed every day and in more complex designs (Reardon et al., 2019). </a:t>
            </a:r>
            <a:endParaRPr lang="en-US" dirty="0" smtClean="0"/>
          </a:p>
          <a:p>
            <a:pPr>
              <a:buFont typeface="Wingdings" panose="05000000000000000000" pitchFamily="2" charset="2"/>
              <a:buChar char="v"/>
            </a:pPr>
            <a:r>
              <a:rPr lang="en-US" dirty="0" smtClean="0"/>
              <a:t>These </a:t>
            </a:r>
            <a:r>
              <a:rPr lang="en-US" dirty="0"/>
              <a:t>complexities have, therefore, invoked the need for the development of ethical policies</a:t>
            </a:r>
            <a:r>
              <a:rPr lang="en-US" dirty="0" smtClean="0"/>
              <a:t> </a:t>
            </a:r>
            <a:r>
              <a:rPr lang="en-US" dirty="0"/>
              <a:t>as well as legal laws to regulate the use of the internet.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Title 1"/>
          <p:cNvSpPr>
            <a:spLocks noGrp="1"/>
          </p:cNvSpPr>
          <p:nvPr>
            <p:ph type="title"/>
          </p:nvPr>
        </p:nvSpPr>
        <p:spPr/>
        <p:txBody>
          <a:bodyPr/>
          <a:lstStyle/>
          <a:p>
            <a:r>
              <a:rPr lang="en-US" dirty="0" smtClean="0"/>
              <a:t>Internet and the Law</a:t>
            </a:r>
            <a:endParaRPr lang="en-US" dirty="0"/>
          </a:p>
        </p:txBody>
      </p:sp>
      <p:sp>
        <p:nvSpPr>
          <p:cNvPr id="1048607" name="Content Placeholder 2"/>
          <p:cNvSpPr>
            <a:spLocks noGrp="1"/>
          </p:cNvSpPr>
          <p:nvPr>
            <p:ph idx="1"/>
          </p:nvPr>
        </p:nvSpPr>
        <p:spPr/>
        <p:txBody>
          <a:bodyPr/>
          <a:lstStyle/>
          <a:p>
            <a:r>
              <a:rPr lang="en-US" dirty="0"/>
              <a:t>There are policies that govern institutional and individual use of the </a:t>
            </a:r>
            <a:r>
              <a:rPr lang="en-US" dirty="0" smtClean="0"/>
              <a:t>internet</a:t>
            </a:r>
          </a:p>
          <a:p>
            <a:r>
              <a:rPr lang="en-US" dirty="0" smtClean="0"/>
              <a:t>These laws also provide </a:t>
            </a:r>
            <a:r>
              <a:rPr lang="en-US" dirty="0"/>
              <a:t>a mechanism for legally resolving any challenges that may occur as a result of these entities using the internet. </a:t>
            </a:r>
            <a:endParaRPr lang="en-US" dirty="0" smtClean="0"/>
          </a:p>
          <a:p>
            <a:r>
              <a:rPr lang="en-US" dirty="0" smtClean="0"/>
              <a:t>The </a:t>
            </a:r>
            <a:r>
              <a:rPr lang="en-US" dirty="0"/>
              <a:t>policies also vary with countries, although there are international laws that guide </a:t>
            </a:r>
            <a:r>
              <a:rPr lang="en-US" dirty="0" smtClean="0"/>
              <a:t>internet user-behavior </a:t>
            </a:r>
            <a:r>
              <a:rPr lang="en-US" dirty="0"/>
              <a:t>online (Reardon et al., 2019).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Title 1"/>
          <p:cNvSpPr>
            <a:spLocks noGrp="1"/>
          </p:cNvSpPr>
          <p:nvPr>
            <p:ph type="title"/>
          </p:nvPr>
        </p:nvSpPr>
        <p:spPr/>
        <p:txBody>
          <a:bodyPr/>
          <a:lstStyle/>
          <a:p>
            <a:r>
              <a:rPr lang="en-US" dirty="0" smtClean="0"/>
              <a:t>Ethics of the Internet</a:t>
            </a:r>
            <a:endParaRPr lang="en-US" dirty="0"/>
          </a:p>
        </p:txBody>
      </p:sp>
      <p:sp>
        <p:nvSpPr>
          <p:cNvPr id="1048609" name="Content Placeholder 2"/>
          <p:cNvSpPr>
            <a:spLocks noGrp="1"/>
          </p:cNvSpPr>
          <p:nvPr>
            <p:ph idx="1"/>
          </p:nvPr>
        </p:nvSpPr>
        <p:spPr/>
        <p:txBody>
          <a:bodyPr/>
          <a:lstStyle/>
          <a:p>
            <a:pPr>
              <a:buFont typeface="Wingdings" panose="05000000000000000000" pitchFamily="2" charset="2"/>
              <a:buChar char="q"/>
            </a:pPr>
            <a:r>
              <a:rPr lang="en-US" dirty="0" smtClean="0"/>
              <a:t> </a:t>
            </a:r>
            <a:r>
              <a:rPr lang="en-US" dirty="0"/>
              <a:t>Ethical issues surrounding the use of the internet are meant to define what is right and what is wrong as well as what is good and what is bad as regards the use of the internet. </a:t>
            </a:r>
            <a:endParaRPr lang="en-US" dirty="0" smtClean="0"/>
          </a:p>
          <a:p>
            <a:pPr>
              <a:buFont typeface="Wingdings" panose="05000000000000000000" pitchFamily="2" charset="2"/>
              <a:buChar char="q"/>
            </a:pPr>
            <a:r>
              <a:rPr lang="en-US" dirty="0" smtClean="0"/>
              <a:t>Most </a:t>
            </a:r>
            <a:r>
              <a:rPr lang="en-US" dirty="0"/>
              <a:t>laws and policies are thus informed by ethics and are meant to oversee the safety of individuals online, protection of privacy, data security, data usability, trust, and data user experiences.</a:t>
            </a:r>
            <a:endParaRPr lang="zh-CN" altLang="en-US"/>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0" name="Title 1"/>
          <p:cNvSpPr>
            <a:spLocks noGrp="1"/>
          </p:cNvSpPr>
          <p:nvPr>
            <p:ph type="title"/>
          </p:nvPr>
        </p:nvSpPr>
        <p:spPr/>
        <p:txBody>
          <a:bodyPr/>
          <a:lstStyle/>
          <a:p>
            <a:r>
              <a:rPr lang="en-US" dirty="0" smtClean="0"/>
              <a:t>Ethics of the Internet</a:t>
            </a:r>
            <a:endParaRPr lang="en-US" dirty="0"/>
          </a:p>
        </p:txBody>
      </p:sp>
      <p:sp>
        <p:nvSpPr>
          <p:cNvPr id="1048611" name="Content Placeholder 2"/>
          <p:cNvSpPr>
            <a:spLocks noGrp="1"/>
          </p:cNvSpPr>
          <p:nvPr>
            <p:ph idx="1"/>
          </p:nvPr>
        </p:nvSpPr>
        <p:spPr/>
        <p:txBody>
          <a:bodyPr>
            <a:normAutofit fontScale="87500" lnSpcReduction="10000"/>
          </a:bodyPr>
          <a:lstStyle/>
          <a:p>
            <a:pPr>
              <a:buFont typeface="Wingdings" panose="05000000000000000000" pitchFamily="2" charset="2"/>
              <a:buChar char="ü"/>
            </a:pPr>
            <a:r>
              <a:rPr lang="en-US" dirty="0"/>
              <a:t> The ethical principles of the internet include individuals maintaining their rights to dignity, privacy, property, and to be autonomous as they interact with the internet.  </a:t>
            </a:r>
            <a:endParaRPr lang="en-US" dirty="0" smtClean="0"/>
          </a:p>
          <a:p>
            <a:pPr>
              <a:buFont typeface="Wingdings" panose="05000000000000000000" pitchFamily="2" charset="2"/>
              <a:buChar char="ü"/>
            </a:pPr>
            <a:r>
              <a:rPr lang="en-US" dirty="0" smtClean="0"/>
              <a:t>Internet </a:t>
            </a:r>
            <a:r>
              <a:rPr lang="en-US" dirty="0"/>
              <a:t>activities should also be conducted with transparency and accountability. Individuals also have equal access to information on the internet</a:t>
            </a:r>
            <a:r>
              <a:rPr lang="en-US" dirty="0" smtClean="0"/>
              <a:t>.</a:t>
            </a:r>
          </a:p>
          <a:p>
            <a:pPr>
              <a:buFont typeface="Wingdings" panose="05000000000000000000" pitchFamily="2" charset="2"/>
              <a:buChar char="ü"/>
            </a:pPr>
            <a:r>
              <a:rPr lang="en-US" dirty="0" smtClean="0"/>
              <a:t> </a:t>
            </a:r>
            <a:r>
              <a:rPr lang="en-US" dirty="0"/>
              <a:t>Individuals should not suffer mental or physical harm from using the internet as the internet should be used for the common good of all people. </a:t>
            </a:r>
            <a:endParaRPr lang="en-US" dirty="0" smtClean="0"/>
          </a:p>
          <a:p>
            <a:pPr>
              <a:buFont typeface="Wingdings" panose="05000000000000000000" pitchFamily="2" charset="2"/>
              <a:buChar char="ü"/>
            </a:pPr>
            <a:r>
              <a:rPr lang="en-US" dirty="0" smtClean="0"/>
              <a:t>The </a:t>
            </a:r>
            <a:r>
              <a:rPr lang="en-US" dirty="0"/>
              <a:t>use of the internet should also result in the least negative consequences. </a:t>
            </a:r>
            <a:endParaRPr lang="en-US" dirty="0" smtClean="0"/>
          </a:p>
          <a:p>
            <a:pPr>
              <a:buFont typeface="Wingdings" panose="05000000000000000000" pitchFamily="2" charset="2"/>
              <a:buChar char="ü"/>
            </a:pPr>
            <a:r>
              <a:rPr lang="en-US" dirty="0" smtClean="0"/>
              <a:t> </a:t>
            </a:r>
            <a:r>
              <a:rPr lang="en-US" dirty="0"/>
              <a:t>Data processing over the internet should not interfere with individuals’ privacy, social, and any other personal values.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Title 1"/>
          <p:cNvSpPr>
            <a:spLocks noGrp="1"/>
          </p:cNvSpPr>
          <p:nvPr>
            <p:ph type="title"/>
          </p:nvPr>
        </p:nvSpPr>
        <p:spPr/>
        <p:txBody>
          <a:bodyPr/>
          <a:lstStyle/>
          <a:p>
            <a:r>
              <a:rPr lang="en-US" dirty="0" smtClean="0"/>
              <a:t>Internet Laws</a:t>
            </a:r>
            <a:endParaRPr lang="en-US" dirty="0"/>
          </a:p>
        </p:txBody>
      </p:sp>
      <p:sp>
        <p:nvSpPr>
          <p:cNvPr id="1048613" name="Content Placeholder 2"/>
          <p:cNvSpPr>
            <a:spLocks noGrp="1"/>
          </p:cNvSpPr>
          <p:nvPr>
            <p:ph idx="1"/>
          </p:nvPr>
        </p:nvSpPr>
        <p:spPr/>
        <p:txBody>
          <a:bodyPr>
            <a:normAutofit fontScale="95833"/>
          </a:bodyPr>
          <a:lstStyle/>
          <a:p>
            <a:pPr>
              <a:buFont typeface="Wingdings" panose="05000000000000000000" pitchFamily="2" charset="2"/>
              <a:buChar char="Ø"/>
            </a:pPr>
            <a:r>
              <a:rPr lang="en-US" dirty="0"/>
              <a:t>These are general computer crime laws like the Computer Fraud and Abuse Act of 1986 and the National Information Infrastructure Protection Act of 1996 (</a:t>
            </a:r>
            <a:r>
              <a:rPr lang="en-US" dirty="0" err="1"/>
              <a:t>Petrescue</a:t>
            </a:r>
            <a:r>
              <a:rPr lang="en-US" dirty="0"/>
              <a:t>, &amp; </a:t>
            </a:r>
            <a:r>
              <a:rPr lang="en-US" dirty="0" err="1"/>
              <a:t>Gironda</a:t>
            </a:r>
            <a:r>
              <a:rPr lang="en-US" dirty="0"/>
              <a:t>, 2017).  </a:t>
            </a:r>
            <a:endParaRPr lang="en-US" dirty="0" smtClean="0"/>
          </a:p>
          <a:p>
            <a:pPr>
              <a:buFont typeface="Wingdings" panose="05000000000000000000" pitchFamily="2" charset="2"/>
              <a:buChar char="Ø"/>
            </a:pPr>
            <a:r>
              <a:rPr lang="en-US" dirty="0" smtClean="0"/>
              <a:t>These </a:t>
            </a:r>
            <a:r>
              <a:rPr lang="en-US" dirty="0"/>
              <a:t>laws protect individuals by providing penalties on crimes committed for purposes of the commercial advantage of the accuser, for private financial gain, and in furtherance of any criminal act. </a:t>
            </a:r>
            <a:endParaRPr lang="en-US" dirty="0" smtClean="0"/>
          </a:p>
          <a:p>
            <a:pPr>
              <a:buFont typeface="Wingdings" panose="05000000000000000000" pitchFamily="2" charset="2"/>
              <a:buChar char="Ø"/>
            </a:pPr>
            <a:r>
              <a:rPr lang="en-US" dirty="0" smtClean="0"/>
              <a:t>The </a:t>
            </a:r>
            <a:r>
              <a:rPr lang="en-US" dirty="0"/>
              <a:t>criminal security Act of 1987, contains security standards and guidelines for internet users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Title 1"/>
          <p:cNvSpPr>
            <a:spLocks noGrp="1"/>
          </p:cNvSpPr>
          <p:nvPr>
            <p:ph type="title"/>
          </p:nvPr>
        </p:nvSpPr>
        <p:spPr/>
        <p:txBody>
          <a:bodyPr/>
          <a:lstStyle/>
          <a:p>
            <a:r>
              <a:rPr lang="en-US" dirty="0" smtClean="0"/>
              <a:t>Internet Laws</a:t>
            </a:r>
            <a:endParaRPr lang="en-US" dirty="0"/>
          </a:p>
        </p:txBody>
      </p:sp>
      <p:sp>
        <p:nvSpPr>
          <p:cNvPr id="1048596" name="Content Placeholder 2"/>
          <p:cNvSpPr>
            <a:spLocks noGrp="1"/>
          </p:cNvSpPr>
          <p:nvPr>
            <p:ph idx="1"/>
          </p:nvPr>
        </p:nvSpPr>
        <p:spPr/>
        <p:txBody>
          <a:bodyPr>
            <a:normAutofit fontScale="95833" lnSpcReduction="10000"/>
          </a:bodyPr>
          <a:lstStyle/>
          <a:p>
            <a:pPr>
              <a:buFont typeface="Courier New" panose="02070309020205020404" pitchFamily="49" charset="0"/>
              <a:buChar char="o"/>
            </a:pPr>
            <a:r>
              <a:rPr lang="en-US" dirty="0"/>
              <a:t>Privacy laws protect the privacy of internet users by calling upon organizations to ensure they protect the privacy of their clients and consumers. </a:t>
            </a:r>
            <a:endParaRPr lang="en-US" dirty="0" smtClean="0"/>
          </a:p>
          <a:p>
            <a:pPr>
              <a:buFont typeface="Courier New" panose="02070309020205020404" pitchFamily="49" charset="0"/>
              <a:buChar char="o"/>
            </a:pPr>
            <a:r>
              <a:rPr lang="en-US" dirty="0" smtClean="0"/>
              <a:t>For example, organizations </a:t>
            </a:r>
            <a:r>
              <a:rPr lang="en-US" dirty="0"/>
              <a:t>are only allowed to use consumers’ private information for provision of services and not for their own marketing purposes. </a:t>
            </a:r>
            <a:endParaRPr lang="en-US" dirty="0" smtClean="0"/>
          </a:p>
          <a:p>
            <a:pPr>
              <a:buFont typeface="Courier New" panose="02070309020205020404" pitchFamily="49" charset="0"/>
              <a:buChar char="o"/>
            </a:pPr>
            <a:r>
              <a:rPr lang="en-US" dirty="0" smtClean="0"/>
              <a:t>This </a:t>
            </a:r>
            <a:r>
              <a:rPr lang="en-US" dirty="0"/>
              <a:t>information should also be kept private and should not be disclosed without the consent of the consumer (</a:t>
            </a:r>
            <a:r>
              <a:rPr lang="en-US" dirty="0" err="1"/>
              <a:t>Miedema</a:t>
            </a:r>
            <a:r>
              <a:rPr lang="en-US" dirty="0"/>
              <a:t>, 2018). </a:t>
            </a:r>
            <a:endParaRPr lang="en-US" dirty="0" smtClean="0"/>
          </a:p>
          <a:p>
            <a:pPr>
              <a:buFont typeface="Courier New" panose="02070309020205020404" pitchFamily="49" charset="0"/>
              <a:buChar char="o"/>
            </a:pPr>
            <a:r>
              <a:rPr lang="en-US" dirty="0" smtClean="0"/>
              <a:t>There </a:t>
            </a:r>
            <a:r>
              <a:rPr lang="en-US" dirty="0"/>
              <a:t>are also laws that regulate the individuals in oral communications, electronic usage and interception of wire.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3" name="Title 1"/>
          <p:cNvSpPr>
            <a:spLocks noGrp="1"/>
          </p:cNvSpPr>
          <p:nvPr>
            <p:ph type="title"/>
          </p:nvPr>
        </p:nvSpPr>
        <p:spPr/>
        <p:txBody>
          <a:bodyPr/>
          <a:lstStyle/>
          <a:p>
            <a:r>
              <a:rPr lang="en-US" dirty="0" smtClean="0"/>
              <a:t>Internet Laws</a:t>
            </a:r>
            <a:endParaRPr lang="en-US" dirty="0"/>
          </a:p>
        </p:txBody>
      </p:sp>
      <p:sp>
        <p:nvSpPr>
          <p:cNvPr id="1048594" name="Content Placeholder 2"/>
          <p:cNvSpPr>
            <a:spLocks noGrp="1"/>
          </p:cNvSpPr>
          <p:nvPr>
            <p:ph idx="1"/>
          </p:nvPr>
        </p:nvSpPr>
        <p:spPr/>
        <p:txBody>
          <a:bodyPr>
            <a:normAutofit fontScale="95833" lnSpcReduction="10000"/>
          </a:bodyPr>
          <a:lstStyle/>
          <a:p>
            <a:pPr>
              <a:buFont typeface="Wingdings" panose="05000000000000000000" pitchFamily="2" charset="2"/>
              <a:buChar char="§"/>
            </a:pPr>
            <a:r>
              <a:rPr lang="en-US" dirty="0" err="1"/>
              <a:t>Mittelstadt</a:t>
            </a:r>
            <a:r>
              <a:rPr lang="en-US" dirty="0"/>
              <a:t> (2017), notes that there are also laws that protect the confidentiality and security of health care data. </a:t>
            </a:r>
            <a:endParaRPr lang="en-US" dirty="0" smtClean="0"/>
          </a:p>
          <a:p>
            <a:pPr>
              <a:buFont typeface="Wingdings" panose="05000000000000000000" pitchFamily="2" charset="2"/>
              <a:buChar char="§"/>
            </a:pPr>
            <a:r>
              <a:rPr lang="en-US" dirty="0" smtClean="0"/>
              <a:t>These </a:t>
            </a:r>
            <a:r>
              <a:rPr lang="en-US" dirty="0"/>
              <a:t>laws establish and enforce standards that apply to all health care organizations, including guiding the conduct of doctors, health clinics, insurance companies, and universities. </a:t>
            </a:r>
            <a:endParaRPr lang="en-US" dirty="0" smtClean="0"/>
          </a:p>
          <a:p>
            <a:pPr>
              <a:buFont typeface="Wingdings" panose="05000000000000000000" pitchFamily="2" charset="2"/>
              <a:buChar char="§"/>
            </a:pPr>
            <a:r>
              <a:rPr lang="en-US" dirty="0" smtClean="0"/>
              <a:t>Other laws are those that protect individuals from terrorist </a:t>
            </a:r>
            <a:r>
              <a:rPr lang="en-US" dirty="0"/>
              <a:t>activities and drug trafficking. </a:t>
            </a:r>
            <a:endParaRPr lang="en-US" dirty="0" smtClean="0"/>
          </a:p>
          <a:p>
            <a:pPr>
              <a:buFont typeface="Wingdings" panose="05000000000000000000" pitchFamily="2" charset="2"/>
              <a:buChar char="§"/>
            </a:pPr>
            <a:r>
              <a:rPr lang="en-US" dirty="0" smtClean="0"/>
              <a:t>Intellectual </a:t>
            </a:r>
            <a:r>
              <a:rPr lang="en-US" dirty="0"/>
              <a:t>property </a:t>
            </a:r>
            <a:r>
              <a:rPr lang="en-US" dirty="0" smtClean="0"/>
              <a:t>protection laws </a:t>
            </a:r>
            <a:r>
              <a:rPr lang="en-US" dirty="0"/>
              <a:t>also </a:t>
            </a:r>
            <a:r>
              <a:rPr lang="en-US" dirty="0" smtClean="0"/>
              <a:t>exist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7" name="Title 1"/>
          <p:cNvSpPr>
            <a:spLocks noGrp="1"/>
          </p:cNvSpPr>
          <p:nvPr>
            <p:ph type="title"/>
          </p:nvPr>
        </p:nvSpPr>
        <p:spPr>
          <a:xfrm>
            <a:off x="1328958" y="729843"/>
            <a:ext cx="9601196" cy="5423482"/>
          </a:xfrm>
        </p:spPr>
        <p:txBody>
          <a:bodyPr>
            <a:normAutofit fontScale="90000"/>
          </a:bodyPr>
          <a:lstStyle/>
          <a:p>
            <a:pPr algn="l"/>
            <a:r>
              <a:rPr lang="en-US" sz="3100" dirty="0" smtClean="0"/>
              <a:t>References</a:t>
            </a:r>
            <a:r>
              <a:rPr lang="en-US" sz="3100" dirty="0"/>
              <a:t/>
            </a:r>
            <a:br>
              <a:rPr lang="en-US" sz="3100" dirty="0"/>
            </a:br>
            <a:r>
              <a:rPr lang="en-US" sz="3100" dirty="0" smtClean="0"/>
              <a:t>Leavitt</a:t>
            </a:r>
            <a:r>
              <a:rPr lang="en-US" sz="3100" dirty="0"/>
              <a:t>, A.J. (2018). </a:t>
            </a:r>
            <a:r>
              <a:rPr lang="en-US" sz="3100" i="1" dirty="0"/>
              <a:t>Digital Ethics: Safe and Legal Behavior Online</a:t>
            </a:r>
            <a:r>
              <a:rPr lang="en-US" sz="3100" dirty="0"/>
              <a:t>. The </a:t>
            </a:r>
            <a:r>
              <a:rPr lang="en-US" sz="3100" dirty="0" smtClean="0"/>
              <a:t>	Rosen </a:t>
            </a:r>
            <a:r>
              <a:rPr lang="en-US" sz="3100" dirty="0"/>
              <a:t>Publishing Group. Inc.</a:t>
            </a:r>
            <a:br>
              <a:rPr lang="en-US" sz="3100" dirty="0"/>
            </a:br>
            <a:r>
              <a:rPr lang="en-US" sz="3100" dirty="0" err="1"/>
              <a:t>Miedema</a:t>
            </a:r>
            <a:r>
              <a:rPr lang="en-US" sz="3100" dirty="0"/>
              <a:t>, T.E. (2018). Consumer protection in cyber space and the </a:t>
            </a:r>
            <a:r>
              <a:rPr lang="en-US" sz="3100" dirty="0" smtClean="0"/>
              <a:t>	ethics </a:t>
            </a:r>
            <a:r>
              <a:rPr lang="en-US" sz="3100" dirty="0"/>
              <a:t>of stewardship. </a:t>
            </a:r>
            <a:r>
              <a:rPr lang="en-US" sz="3100" i="1" dirty="0"/>
              <a:t>Journal of consumer policy, 41</a:t>
            </a:r>
            <a:r>
              <a:rPr lang="en-US" sz="3100" dirty="0"/>
              <a:t>(1), </a:t>
            </a:r>
            <a:r>
              <a:rPr lang="en-US" sz="3100" dirty="0" smtClean="0"/>
              <a:t>55-75</a:t>
            </a:r>
            <a:br>
              <a:rPr lang="en-US" sz="3100" dirty="0" smtClean="0"/>
            </a:br>
            <a:r>
              <a:rPr lang="en-US" sz="3100" dirty="0" err="1" smtClean="0"/>
              <a:t>Mittelstadt</a:t>
            </a:r>
            <a:r>
              <a:rPr lang="en-US" sz="3100" dirty="0"/>
              <a:t>, B. (2017). Designing the health-related internet of </a:t>
            </a:r>
            <a:r>
              <a:rPr lang="en-US" sz="3100" dirty="0" smtClean="0"/>
              <a:t>	things</a:t>
            </a:r>
            <a:r>
              <a:rPr lang="en-US" sz="3100" dirty="0"/>
              <a:t>: ethical principles and guidelines. </a:t>
            </a:r>
            <a:r>
              <a:rPr lang="en-US" sz="3100" i="1" dirty="0"/>
              <a:t>Information, 8</a:t>
            </a:r>
            <a:r>
              <a:rPr lang="en-US" sz="3100" dirty="0"/>
              <a:t>(3), 77.</a:t>
            </a:r>
            <a:br>
              <a:rPr lang="en-US" sz="3100" dirty="0"/>
            </a:br>
            <a:r>
              <a:rPr lang="en-US" sz="3100" dirty="0" err="1"/>
              <a:t>Petrescue</a:t>
            </a:r>
            <a:r>
              <a:rPr lang="en-US" sz="3100" dirty="0"/>
              <a:t>, M., &amp; </a:t>
            </a:r>
            <a:r>
              <a:rPr lang="en-US" sz="3100" dirty="0" err="1"/>
              <a:t>Gironda</a:t>
            </a:r>
            <a:r>
              <a:rPr lang="en-US" sz="3100" dirty="0"/>
              <a:t>, J. (2017). Online Piracy versus policy and </a:t>
            </a:r>
            <a:r>
              <a:rPr lang="en-US" sz="3100" dirty="0" smtClean="0"/>
              <a:t>	cultural </a:t>
            </a:r>
            <a:r>
              <a:rPr lang="en-US" sz="3100" dirty="0"/>
              <a:t>influencers. </a:t>
            </a:r>
            <a:r>
              <a:rPr lang="en-US" sz="3100" i="1" dirty="0"/>
              <a:t>International Journal of Marketing and Social </a:t>
            </a:r>
            <a:r>
              <a:rPr lang="en-US" sz="3100" i="1" dirty="0" smtClean="0"/>
              <a:t>	Policy</a:t>
            </a:r>
            <a:r>
              <a:rPr lang="en-US" sz="3100" i="1" dirty="0"/>
              <a:t>, 1</a:t>
            </a:r>
            <a:r>
              <a:rPr lang="en-US" sz="3100" dirty="0"/>
              <a:t>(1), 3-14.</a:t>
            </a:r>
            <a:br>
              <a:rPr lang="en-US" sz="3100" dirty="0"/>
            </a:br>
            <a:r>
              <a:rPr lang="en-US" sz="3100" dirty="0"/>
              <a:t>Reardon, J., McCorkle, D., Radon, A., &amp; </a:t>
            </a:r>
            <a:r>
              <a:rPr lang="en-US" sz="3100" dirty="0" err="1"/>
              <a:t>Abraha</a:t>
            </a:r>
            <a:r>
              <a:rPr lang="en-US" sz="3100" dirty="0"/>
              <a:t>, D. (2019). A global </a:t>
            </a:r>
            <a:r>
              <a:rPr lang="en-US" sz="3100" dirty="0" smtClean="0"/>
              <a:t>	consumer </a:t>
            </a:r>
            <a:r>
              <a:rPr lang="en-US" sz="3100" dirty="0"/>
              <a:t>decision model of intellectual property theft. </a:t>
            </a:r>
            <a:r>
              <a:rPr lang="en-US" sz="3100" i="1" dirty="0"/>
              <a:t>Journal of </a:t>
            </a:r>
            <a:r>
              <a:rPr lang="en-US" sz="3100" i="1" dirty="0" smtClean="0"/>
              <a:t>	Research </a:t>
            </a:r>
            <a:r>
              <a:rPr lang="en-US" sz="3100" i="1" dirty="0"/>
              <a:t>in Interactive Marketing.</a:t>
            </a:r>
            <a:endParaRPr lang="en-US" sz="31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Title 1"/>
          <p:cNvSpPr>
            <a:spLocks noGrp="1"/>
          </p:cNvSpPr>
          <p:nvPr>
            <p:ph type="title"/>
          </p:nvPr>
        </p:nvSpPr>
        <p:spPr>
          <a:xfrm>
            <a:off x="1295402" y="982132"/>
            <a:ext cx="9601196" cy="5186848"/>
          </a:xfrm>
        </p:spPr>
        <p:txBody>
          <a:bodyPr>
            <a:normAutofit/>
          </a:bodyPr>
          <a:lstStyle/>
          <a:p>
            <a:r>
              <a:rPr lang="en-US" dirty="0" smtClean="0"/>
              <a:t>THANK YOU!!!!!!!!!</a:t>
            </a:r>
            <a:br>
              <a:rPr lang="en-US" dirty="0" smtClean="0"/>
            </a:br>
            <a:r>
              <a:rPr lang="en-US" dirty="0" smtClean="0"/>
              <a:t>ANY QUESTION?</a:t>
            </a: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783</Words>
  <Application>Microsoft Office PowerPoint</Application>
  <PresentationFormat>Custom</PresentationFormat>
  <Paragraphs>45</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Organic</vt:lpstr>
      <vt:lpstr>Internet risks and theft for policy and legal ethics Name Institution Professor Date</vt:lpstr>
      <vt:lpstr>Internet Risks </vt:lpstr>
      <vt:lpstr>Internet Theft</vt:lpstr>
      <vt:lpstr>Internet Theft</vt:lpstr>
      <vt:lpstr>Internet Laws</vt:lpstr>
      <vt:lpstr>Internet and the Law</vt:lpstr>
      <vt:lpstr>Ethics of the Internet</vt:lpstr>
      <vt:lpstr>Ethics of the Internet</vt:lpstr>
      <vt:lpstr>Internet Laws</vt:lpstr>
      <vt:lpstr>Internet Laws</vt:lpstr>
      <vt:lpstr>Internet Laws</vt:lpstr>
      <vt:lpstr>References Leavitt, A.J. (2018). Digital Ethics: Safe and Legal Behavior Online. The  Rosen Publishing Group. Inc. Miedema, T.E. (2018). Consumer protection in cyber space and the  ethics of stewardship. Journal of consumer policy, 41(1), 55-75 Mittelstadt, B. (2017). Designing the health-related internet of  things: ethical principles and guidelines. Information, 8(3), 77. Petrescue, M., &amp; Gironda, J. (2017). Online Piracy versus policy and  cultural influencers. International Journal of Marketing and Social  Policy, 1(1), 3-14. Reardon, J., McCorkle, D., Radon, A., &amp; Abraha, D. (2019). A global  consumer decision model of intellectual property theft. Journal of  Research in Interactive Marketing.</vt:lpstr>
      <vt:lpstr>THANK YOU!!!!!!!!! ANY QUESTION?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Nanta</dc:creator>
  <cp:lastModifiedBy>Kamande</cp:lastModifiedBy>
  <cp:revision>1</cp:revision>
  <dcterms:created xsi:type="dcterms:W3CDTF">2020-03-08T03:16:13Z</dcterms:created>
  <dcterms:modified xsi:type="dcterms:W3CDTF">2020-03-08T21:24:16Z</dcterms:modified>
</cp:coreProperties>
</file>